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8" r:id="rId4"/>
    <p:sldId id="261" r:id="rId5"/>
    <p:sldId id="259" r:id="rId6"/>
    <p:sldId id="258" r:id="rId7"/>
    <p:sldId id="265" r:id="rId8"/>
    <p:sldId id="256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3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3A78-5933-2E5A-E5DA-1D03A08B5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2FFF0-D1D5-8439-D1EE-714B6960B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388F8-2CF2-7095-D1DA-054444FD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1267F-72AC-A297-738A-B4A39BDE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85CB-276D-B2F9-6FCD-9B6E7BBD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C5BA-3393-E73B-673B-7411A0BC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84037-E3E9-4F96-184C-37B11193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E5FED-6E4D-9C24-4794-4FFE5312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EC92B-C25D-6220-99D5-DF3C04B0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13C6-C77C-4731-69A7-F3963B9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9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3417A-951B-F08E-0EE5-5DB857D1B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C0EA0-8C92-1590-590E-391F8FE75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4249F-7344-D8B4-CA06-FBFA78E0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A2B4-646B-182C-BBC9-9FA25ECE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44FAE-0AE3-A562-0164-4E4B226E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DB18-79B8-3D03-D81B-49950C37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88B3-B0AA-3F9C-7DAD-6548C93DB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C3AD6-3277-1D44-1E61-2AE35457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8020D-B025-17D1-E90E-7C82144D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9608-EDC3-C5BB-5DC9-4DC8A1A4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DEAA-EBC2-724A-7F96-0F41D95C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24BA-983B-49EB-59D7-C0CA6991E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E19D-31D7-2BE9-FE08-902A6912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E7CC2-44C6-5CAE-254C-75115426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04D9D-D1D6-C7F1-162F-C55B1880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3A43-3234-3C4E-7443-59334AEA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A0FD9-F4CB-45F0-5118-64BE7BAFA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FD0B6-FEAF-E708-49E7-ECCDB4DC4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0DEF-7881-D558-2BB6-2663FA8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F68B4-7F96-652D-B9FD-730ABF0C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D2082-FA59-A65E-E0B3-C148338E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E981-24C4-4B6B-DE21-2A8EB458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87C35-FCBE-AFD0-CE6C-2C45C56E3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CE943-B923-63CB-9E8A-9DD9DE22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87C1B-3B69-C6AE-F20D-760D23116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A1962-AF0D-BF9E-FA01-8361B0F47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C745A-01C7-6F30-61BE-5F7CFDE1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C7FD5-28A8-23AD-D583-860E065C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B6C21-2478-F970-9E5D-79C38A8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6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145F-DFFA-B998-2195-7F06598B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1B53B-33B5-EE83-C354-A2CF7250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4648C-9CDB-1892-1DD3-C3038D8B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D1611-B43A-7D42-3C01-E730D6D5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0687E-8B71-2C47-876C-959E3E6B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6379C-DF21-DBA8-5A36-D0BFA90A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AFB7-B7F3-2D14-2E76-0DF832AC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2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E39C-5275-F601-07A5-63CAA0C9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2F66-8D63-509B-F6C9-9CB8CF56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653F4-8451-F9CD-F84E-5D2FF2A9A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C464-7CED-8C71-E841-308FEE1F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535B4-009B-EED8-8350-DDDC43FB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7B0F1-A300-3C60-D3C4-DC096BA5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E85-6290-CF8D-8740-86F6F0970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11FE2-53EE-E978-F373-D1EB8D288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E3E8B-FFC9-6F3F-88B0-56534D053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8E48D-4025-2BA8-3CA4-07738CCF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354C4-9285-7567-264A-4C844AAC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90CA-1805-7E08-739F-8D3A8305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EA99A-9494-F712-D9DE-3492C937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E6F6D-CC36-E76F-8B7A-35BEF40F0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1B79-C64D-02B2-9785-97A18FE7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68BF7-FC5C-4274-AC85-73207A78B2E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9718-96B9-1856-E896-7D11EE9F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B871-12A8-2D20-A477-EBCFC6BC1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D291A0-54EC-46C0-A4D6-4C976150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3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usign.com/how-it-works/electronic-signature/digital-signature/digital-signature-fa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8C7C-CD2B-91DB-1585-E04EC047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Customizable Tools for Regulated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6EC86-D543-B4DC-8F94-B9682BAA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Jeffrey Plume</a:t>
            </a:r>
          </a:p>
        </p:txBody>
      </p:sp>
    </p:spTree>
    <p:extLst>
      <p:ext uri="{BB962C8B-B14F-4D97-AF65-F5344CB8AC3E}">
        <p14:creationId xmlns:p14="http://schemas.microsoft.com/office/powerpoint/2010/main" val="264784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1AAD599E-65B5-67DF-6170-C98DF410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1" y="493117"/>
            <a:ext cx="6180446" cy="57941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New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Two files created</a:t>
            </a:r>
          </a:p>
          <a:p>
            <a:pPr lvl="1"/>
            <a:r>
              <a:rPr lang="en-US" sz="1600" dirty="0"/>
              <a:t>*.</a:t>
            </a:r>
            <a:r>
              <a:rPr lang="en-US" sz="1600" dirty="0" err="1"/>
              <a:t>avzo</a:t>
            </a:r>
            <a:r>
              <a:rPr lang="en-US" sz="1600" dirty="0"/>
              <a:t>: structured SQL files with results and audit trail</a:t>
            </a:r>
          </a:p>
          <a:p>
            <a:pPr lvl="1"/>
            <a:r>
              <a:rPr lang="en-US" sz="1600" dirty="0"/>
              <a:t>*.</a:t>
            </a:r>
            <a:r>
              <a:rPr lang="en-US" sz="1600" dirty="0" err="1"/>
              <a:t>avzodata</a:t>
            </a:r>
            <a:r>
              <a:rPr lang="en-US" sz="1600" dirty="0"/>
              <a:t>: images and segmentation analysis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F732A-52EC-A592-2D34-90386BA5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204" y="1560764"/>
            <a:ext cx="1686160" cy="317226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3A2E83F-108D-6EFF-FA01-B63C94BCA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64" y="2243539"/>
            <a:ext cx="6439799" cy="4458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659D9-9B30-B664-5EBC-06FBF6212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38" y="2696870"/>
            <a:ext cx="4782217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1AAD599E-65B5-67DF-6170-C98DF410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1" y="493117"/>
            <a:ext cx="6180446" cy="57941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Images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Accepts common image formats</a:t>
            </a:r>
          </a:p>
          <a:p>
            <a:r>
              <a:rPr lang="en-US" sz="2000" dirty="0"/>
              <a:t>Toggle Between images with “File Number” toggle.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C7150247-3C39-30F5-80D5-BC1BFB344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4" y="1398140"/>
            <a:ext cx="1686160" cy="317226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443AF2-C6E8-8A3D-7047-9CCFA13AC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90" y="2400475"/>
            <a:ext cx="5909397" cy="3555247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CFE10D-6745-9C35-87A6-7EA2A80F2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22" y="902278"/>
            <a:ext cx="6180447" cy="57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Analye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942520"/>
            <a:ext cx="4114800" cy="32458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Threshold is scaled 0-100</a:t>
            </a:r>
          </a:p>
          <a:p>
            <a:endParaRPr lang="en-US" sz="1800"/>
          </a:p>
          <a:p>
            <a:endParaRPr lang="en-US" sz="180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F4907A5-9BBD-27AB-D304-4945AD76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 r="-3" b="-3"/>
          <a:stretch/>
        </p:blipFill>
        <p:spPr>
          <a:xfrm>
            <a:off x="8653009" y="3445123"/>
            <a:ext cx="2977226" cy="2743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159C747-0BA5-060A-1389-D9312FC5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-4" b="-4"/>
          <a:stretch/>
        </p:blipFill>
        <p:spPr>
          <a:xfrm>
            <a:off x="5311709" y="3429000"/>
            <a:ext cx="2999934" cy="27432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499A7E-FA80-2E6A-6F30-471A400DB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" r="-3" b="-3"/>
          <a:stretch/>
        </p:blipFill>
        <p:spPr>
          <a:xfrm>
            <a:off x="8661492" y="598464"/>
            <a:ext cx="2981868" cy="27432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CFE10D-6745-9C35-87A6-7EA2A80F2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" r="-5" b="-5"/>
          <a:stretch/>
        </p:blipFill>
        <p:spPr>
          <a:xfrm>
            <a:off x="5309951" y="601133"/>
            <a:ext cx="3001692" cy="27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Toggle Views</a:t>
            </a:r>
            <a:endParaRPr lang="en-US" sz="3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942520"/>
            <a:ext cx="4114800" cy="324580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  <a:p>
            <a:endParaRPr lang="en-US" sz="18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A5FB96B-27CA-44A0-49FA-AD3050817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88" y="3516337"/>
            <a:ext cx="2926079" cy="27432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D3C8FFA-4F93-644D-3329-B0D267912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936" y="601133"/>
            <a:ext cx="2926079" cy="274320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FACC6A-D6D8-E7CE-7235-78768FCF7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88" y="601133"/>
            <a:ext cx="2923232" cy="274053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19D3679-8BF0-3377-F43A-A1C6ECB40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936" y="3445123"/>
            <a:ext cx="292607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6F8855-528F-40EA-F1D0-9964410A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46" y="625683"/>
            <a:ext cx="5921364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Audit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44F2BD-86DF-49A5-9CB9-29DAB0F2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46" y="625683"/>
            <a:ext cx="5921364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44F2BD-86DF-49A5-9CB9-29DAB0F2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46" y="625683"/>
            <a:ext cx="5921364" cy="555128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F76A7A9-7235-80EE-C2AC-65F12C621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87" y="1535352"/>
            <a:ext cx="1686160" cy="3172268"/>
          </a:xfrm>
          <a:prstGeom prst="rect">
            <a:avLst/>
          </a:prstGeom>
        </p:spPr>
      </p:pic>
      <p:pic>
        <p:nvPicPr>
          <p:cNvPr id="8" name="Picture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AD97B38-EBEE-7B93-166E-BF84D140C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67" y="2379823"/>
            <a:ext cx="2876951" cy="275310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F2FA887-239F-734D-E009-23DF40B12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0" y="4006912"/>
            <a:ext cx="954538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868D-31C0-3BAE-F8C4-2F078BD9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5082E-4AC7-BDFD-401F-E8D14066D0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Save</a:t>
            </a:r>
          </a:p>
          <a:p>
            <a:r>
              <a:rPr lang="en-US" dirty="0"/>
              <a:t>Save As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Export Audit Trail</a:t>
            </a:r>
          </a:p>
          <a:p>
            <a:r>
              <a:rPr lang="en-US" dirty="0"/>
              <a:t>Export to PDF (under construction)</a:t>
            </a:r>
          </a:p>
        </p:txBody>
      </p:sp>
      <p:pic>
        <p:nvPicPr>
          <p:cNvPr id="7" name="Screen Recording 2024-09-02 090535">
            <a:hlinkClick r:id="" action="ppaction://media"/>
            <a:extLst>
              <a:ext uri="{FF2B5EF4-FFF2-40B4-BE49-F238E27FC236}">
                <a16:creationId xmlns:a16="http://schemas.microsoft.com/office/drawing/2014/main" id="{4C2B22D9-684D-9037-858D-9F8F01B527C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6363" y="1825625"/>
            <a:ext cx="4613275" cy="4351338"/>
          </a:xfrm>
        </p:spPr>
      </p:pic>
    </p:spTree>
    <p:extLst>
      <p:ext uri="{BB962C8B-B14F-4D97-AF65-F5344CB8AC3E}">
        <p14:creationId xmlns:p14="http://schemas.microsoft.com/office/powerpoint/2010/main" val="16863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E527-2AA4-D846-2E28-B900CC9B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758A-ECA6-5898-1B3A-48CCE217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 are often designed to meet many needs but fail meet any well</a:t>
            </a:r>
          </a:p>
          <a:p>
            <a:r>
              <a:rPr lang="en-US" dirty="0"/>
              <a:t>Internally developed software, with quality systems, can be designed to meet Part 11 Compliance</a:t>
            </a:r>
          </a:p>
          <a:p>
            <a:r>
              <a:rPr lang="en-US" dirty="0"/>
              <a:t>Customized tools can be developed to meet unmet needs in a ways that address Part 11</a:t>
            </a:r>
          </a:p>
        </p:txBody>
      </p:sp>
    </p:spTree>
    <p:extLst>
      <p:ext uri="{BB962C8B-B14F-4D97-AF65-F5344CB8AC3E}">
        <p14:creationId xmlns:p14="http://schemas.microsoft.com/office/powerpoint/2010/main" val="258404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C262-6ACE-0B9A-DDDB-9E3610D0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commercial software….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FD26A-7645-6649-02DA-B9DF158C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9131"/>
          </a:xfrm>
        </p:spPr>
        <p:txBody>
          <a:bodyPr numCol="4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3D Visualizations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Annotations and Comments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API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Audit Trails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Automation Services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Big Data Formats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Big Data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Bookmarking and History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Bookmarks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Box Plots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Brush Linking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Bubble Charts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Caching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Cloud Deployment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Clustered Deployment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Clustering and Classification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Combination Charts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Conditional Alerts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Custom Expressions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Custom Expressions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Custom JavaScript Visualizations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Custom Map Layers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Custom Themes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Blending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Cleaning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Connectors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Encryption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Limiting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Marking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Masking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Mining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Normalization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Profiling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Relationships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Transformation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Data Wrangling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Drill Down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Drill-through Capabilities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Dynamic Controls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Email Notifications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ETL Capabilities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Extensions and SDK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Filter Panel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Forecasting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Geocoding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Geospatial Mapping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Heat Maps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Heat Maps and Density Maps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Heat Tables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Hierarchical Data Navigation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Histograms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In-Memory Analytics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Interactive Dashboards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Job Scheduling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KPIs and Gauges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Linked Visualizations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Load Balancing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Load Balancing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Machine Learning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Mobile Access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On-Demand Data Access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On-demand Data Loading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Predictive Modeling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Python/R Scripting API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 and Python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Real-time Alerts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Real-time Data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Reports and PDF Export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Responsive Design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REST API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Role-based Access Control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Route and Path Analysis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Scatter Matrix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Scheduled Data Refresh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Scheduled Reports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Scripting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Sharing and Embedding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Spatial Functions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Spotfire Mobile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Statistical Analysis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Streaming Data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Structured Data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Tagging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Third-Party Integration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Time Series Analysis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Tree Maps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Unstructured Data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User Authentication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Virtual Data Layer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Waterfall Charts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200" dirty="0"/>
              <a:t>Web-based Access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1D06-2920-DFFF-D459-583C2665262A}"/>
              </a:ext>
            </a:extLst>
          </p:cNvPr>
          <p:cNvSpPr txBox="1"/>
          <p:nvPr/>
        </p:nvSpPr>
        <p:spPr>
          <a:xfrm>
            <a:off x="3086974" y="5869693"/>
            <a:ext cx="601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Does many things, but none of them well</a:t>
            </a:r>
          </a:p>
        </p:txBody>
      </p:sp>
    </p:spTree>
    <p:extLst>
      <p:ext uri="{BB962C8B-B14F-4D97-AF65-F5344CB8AC3E}">
        <p14:creationId xmlns:p14="http://schemas.microsoft.com/office/powerpoint/2010/main" val="27514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DFB9-5741-EDEF-3332-2387FEBB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“Do not try to do everything.  Do one thing well” – Steve Jobs</a:t>
            </a:r>
          </a:p>
        </p:txBody>
      </p:sp>
    </p:spTree>
    <p:extLst>
      <p:ext uri="{BB962C8B-B14F-4D97-AF65-F5344CB8AC3E}">
        <p14:creationId xmlns:p14="http://schemas.microsoft.com/office/powerpoint/2010/main" val="149718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98BED51-9913-560A-E777-8AFFC9DC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Part 11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4934A9-D062-745B-3EFD-5FD2C464D06A}"/>
              </a:ext>
            </a:extLst>
          </p:cNvPr>
          <p:cNvSpPr/>
          <p:nvPr/>
        </p:nvSpPr>
        <p:spPr>
          <a:xfrm>
            <a:off x="5203684" y="3251944"/>
            <a:ext cx="1784216" cy="1543419"/>
          </a:xfrm>
          <a:custGeom>
            <a:avLst/>
            <a:gdLst>
              <a:gd name="connsiteX0" fmla="*/ 0 w 1784216"/>
              <a:gd name="connsiteY0" fmla="*/ 771710 h 1543419"/>
              <a:gd name="connsiteX1" fmla="*/ 440955 w 1784216"/>
              <a:gd name="connsiteY1" fmla="*/ 0 h 1543419"/>
              <a:gd name="connsiteX2" fmla="*/ 1343261 w 1784216"/>
              <a:gd name="connsiteY2" fmla="*/ 0 h 1543419"/>
              <a:gd name="connsiteX3" fmla="*/ 1784216 w 1784216"/>
              <a:gd name="connsiteY3" fmla="*/ 771710 h 1543419"/>
              <a:gd name="connsiteX4" fmla="*/ 1343261 w 1784216"/>
              <a:gd name="connsiteY4" fmla="*/ 1543419 h 1543419"/>
              <a:gd name="connsiteX5" fmla="*/ 440955 w 1784216"/>
              <a:gd name="connsiteY5" fmla="*/ 1543419 h 1543419"/>
              <a:gd name="connsiteX6" fmla="*/ 0 w 1784216"/>
              <a:gd name="connsiteY6" fmla="*/ 771710 h 1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4216" h="1543419">
                <a:moveTo>
                  <a:pt x="0" y="771710"/>
                </a:moveTo>
                <a:lnTo>
                  <a:pt x="440955" y="0"/>
                </a:lnTo>
                <a:lnTo>
                  <a:pt x="1343261" y="0"/>
                </a:lnTo>
                <a:lnTo>
                  <a:pt x="1784216" y="771710"/>
                </a:lnTo>
                <a:lnTo>
                  <a:pt x="1343261" y="1543419"/>
                </a:lnTo>
                <a:lnTo>
                  <a:pt x="440955" y="1543419"/>
                </a:lnTo>
                <a:lnTo>
                  <a:pt x="0" y="7717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5990" tIns="276086" rIns="315990" bIns="27608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CFR Part 11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3F80A50A-E681-CF94-8203-2585B24B2FB9}"/>
              </a:ext>
            </a:extLst>
          </p:cNvPr>
          <p:cNvSpPr/>
          <p:nvPr/>
        </p:nvSpPr>
        <p:spPr>
          <a:xfrm>
            <a:off x="6320946" y="2513522"/>
            <a:ext cx="673179" cy="58003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239CB2-6644-2C6D-8545-3A9CF8784852}"/>
              </a:ext>
            </a:extLst>
          </p:cNvPr>
          <p:cNvSpPr/>
          <p:nvPr/>
        </p:nvSpPr>
        <p:spPr>
          <a:xfrm>
            <a:off x="5368036" y="1848203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Electronic Record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BEC2B80-9034-8C84-0899-13A4A761DB0D}"/>
              </a:ext>
            </a:extLst>
          </p:cNvPr>
          <p:cNvSpPr/>
          <p:nvPr/>
        </p:nvSpPr>
        <p:spPr>
          <a:xfrm>
            <a:off x="7106599" y="3597876"/>
            <a:ext cx="673179" cy="58003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CDC2CC1-3599-79F9-37FD-9BBFFAB5AC4C}"/>
              </a:ext>
            </a:extLst>
          </p:cNvPr>
          <p:cNvSpPr/>
          <p:nvPr/>
        </p:nvSpPr>
        <p:spPr>
          <a:xfrm>
            <a:off x="6709000" y="2626222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288723"/>
              <a:satOff val="-3699"/>
              <a:lumOff val="-5922"/>
              <a:alphaOff val="0"/>
            </a:schemeClr>
          </a:fillRef>
          <a:effectRef idx="0">
            <a:schemeClr val="accent2">
              <a:hueOff val="1288723"/>
              <a:satOff val="-3699"/>
              <a:lumOff val="-5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Electronic Signatures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C3DD7F5-7FE7-E43A-A2C0-892F87FFCFC6}"/>
              </a:ext>
            </a:extLst>
          </p:cNvPr>
          <p:cNvSpPr/>
          <p:nvPr/>
        </p:nvSpPr>
        <p:spPr>
          <a:xfrm>
            <a:off x="6560834" y="4821907"/>
            <a:ext cx="673179" cy="58003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27B182E-23A3-68FA-7D4F-DB50487A2858}"/>
              </a:ext>
            </a:extLst>
          </p:cNvPr>
          <p:cNvSpPr/>
          <p:nvPr/>
        </p:nvSpPr>
        <p:spPr>
          <a:xfrm>
            <a:off x="6709000" y="4155717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577445"/>
              <a:satOff val="-7397"/>
              <a:lumOff val="-11844"/>
              <a:alphaOff val="0"/>
            </a:schemeClr>
          </a:fillRef>
          <a:effectRef idx="0">
            <a:schemeClr val="accent2">
              <a:hueOff val="2577445"/>
              <a:satOff val="-7397"/>
              <a:lumOff val="-11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Audit Trails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0DE0FB5-C0E8-9BB3-9E93-AB4D01B22A03}"/>
              </a:ext>
            </a:extLst>
          </p:cNvPr>
          <p:cNvSpPr/>
          <p:nvPr/>
        </p:nvSpPr>
        <p:spPr>
          <a:xfrm>
            <a:off x="5207004" y="4948966"/>
            <a:ext cx="673179" cy="58003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535F94-CA14-FC81-6980-1FE1FB94F3B9}"/>
              </a:ext>
            </a:extLst>
          </p:cNvPr>
          <p:cNvSpPr/>
          <p:nvPr/>
        </p:nvSpPr>
        <p:spPr>
          <a:xfrm>
            <a:off x="5368036" y="4934607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866169"/>
              <a:satOff val="-11096"/>
              <a:lumOff val="-17765"/>
              <a:alphaOff val="0"/>
            </a:schemeClr>
          </a:fillRef>
          <a:effectRef idx="0">
            <a:schemeClr val="accent2">
              <a:hueOff val="3866169"/>
              <a:satOff val="-11096"/>
              <a:lumOff val="-17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Digital Data Access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894D5EB0-1108-F473-9C44-5EB11F6FA673}"/>
              </a:ext>
            </a:extLst>
          </p:cNvPr>
          <p:cNvSpPr/>
          <p:nvPr/>
        </p:nvSpPr>
        <p:spPr>
          <a:xfrm>
            <a:off x="4408485" y="3865048"/>
            <a:ext cx="673179" cy="580033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1D270C0-2C82-0E64-3574-1541F5E25895}"/>
              </a:ext>
            </a:extLst>
          </p:cNvPr>
          <p:cNvSpPr/>
          <p:nvPr/>
        </p:nvSpPr>
        <p:spPr>
          <a:xfrm>
            <a:off x="4020846" y="4156587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154891"/>
              <a:satOff val="-14794"/>
              <a:lumOff val="-23687"/>
              <a:alphaOff val="0"/>
            </a:schemeClr>
          </a:fillRef>
          <a:effectRef idx="0">
            <a:schemeClr val="accent2">
              <a:hueOff val="5154891"/>
              <a:satOff val="-14794"/>
              <a:lumOff val="-23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Data Backup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0F2A5D-B4B8-CCE1-756B-2272B7713566}"/>
              </a:ext>
            </a:extLst>
          </p:cNvPr>
          <p:cNvSpPr/>
          <p:nvPr/>
        </p:nvSpPr>
        <p:spPr>
          <a:xfrm>
            <a:off x="4020846" y="2624481"/>
            <a:ext cx="1462152" cy="1264933"/>
          </a:xfrm>
          <a:custGeom>
            <a:avLst/>
            <a:gdLst>
              <a:gd name="connsiteX0" fmla="*/ 0 w 1462152"/>
              <a:gd name="connsiteY0" fmla="*/ 632467 h 1264933"/>
              <a:gd name="connsiteX1" fmla="*/ 361391 w 1462152"/>
              <a:gd name="connsiteY1" fmla="*/ 0 h 1264933"/>
              <a:gd name="connsiteX2" fmla="*/ 1100761 w 1462152"/>
              <a:gd name="connsiteY2" fmla="*/ 0 h 1264933"/>
              <a:gd name="connsiteX3" fmla="*/ 1462152 w 1462152"/>
              <a:gd name="connsiteY3" fmla="*/ 632467 h 1264933"/>
              <a:gd name="connsiteX4" fmla="*/ 1100761 w 1462152"/>
              <a:gd name="connsiteY4" fmla="*/ 1264933 h 1264933"/>
              <a:gd name="connsiteX5" fmla="*/ 361391 w 1462152"/>
              <a:gd name="connsiteY5" fmla="*/ 1264933 h 1264933"/>
              <a:gd name="connsiteX6" fmla="*/ 0 w 1462152"/>
              <a:gd name="connsiteY6" fmla="*/ 632467 h 12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2152" h="1264933">
                <a:moveTo>
                  <a:pt x="0" y="632467"/>
                </a:moveTo>
                <a:lnTo>
                  <a:pt x="361391" y="0"/>
                </a:lnTo>
                <a:lnTo>
                  <a:pt x="1100761" y="0"/>
                </a:lnTo>
                <a:lnTo>
                  <a:pt x="1462152" y="632467"/>
                </a:lnTo>
                <a:lnTo>
                  <a:pt x="1100761" y="1264933"/>
                </a:lnTo>
                <a:lnTo>
                  <a:pt x="361391" y="1264933"/>
                </a:lnTo>
                <a:lnTo>
                  <a:pt x="0" y="63246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6443614"/>
              <a:satOff val="-18493"/>
              <a:lumOff val="-29609"/>
              <a:alphaOff val="0"/>
            </a:schemeClr>
          </a:fillRef>
          <a:effectRef idx="0">
            <a:schemeClr val="accent2">
              <a:hueOff val="6443614"/>
              <a:satOff val="-18493"/>
              <a:lumOff val="-296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630" tIns="229946" rIns="262630" bIns="22994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19843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E6FF9DC-6B8D-A0BA-470F-A78A0BC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Cryptography Basics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2412CA-429F-3318-EB2A-40879133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message encrypted with a private key can only be decrypted with the associated public key.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Private keys visible to owner. Public keys are shared.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ensures that</a:t>
            </a:r>
          </a:p>
          <a:p>
            <a:pPr marL="800100" lvl="1" indent="-342900"/>
            <a:r>
              <a:rPr lang="en-US" dirty="0"/>
              <a:t>Confidentiality</a:t>
            </a:r>
          </a:p>
          <a:p>
            <a:pPr marL="800100" lvl="1" indent="-342900"/>
            <a:r>
              <a:rPr lang="en-US" dirty="0"/>
              <a:t>Authenticity</a:t>
            </a:r>
          </a:p>
        </p:txBody>
      </p:sp>
      <p:pic>
        <p:nvPicPr>
          <p:cNvPr id="52" name="Picture 51" descr="A diagram of a tree&#10;&#10;Description automatically generated">
            <a:extLst>
              <a:ext uri="{FF2B5EF4-FFF2-40B4-BE49-F238E27FC236}">
                <a16:creationId xmlns:a16="http://schemas.microsoft.com/office/drawing/2014/main" id="{A42B7567-4F7C-6EB9-55AF-A6EB98F6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r="20548"/>
          <a:stretch/>
        </p:blipFill>
        <p:spPr>
          <a:xfrm>
            <a:off x="6099048" y="839468"/>
            <a:ext cx="5458968" cy="51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E6FF9DC-6B8D-A0BA-470F-A78A0BC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896292" cy="746810"/>
          </a:xfrm>
        </p:spPr>
        <p:txBody>
          <a:bodyPr>
            <a:normAutofit/>
          </a:bodyPr>
          <a:lstStyle/>
          <a:p>
            <a:r>
              <a:rPr lang="en-US" sz="4400" dirty="0"/>
              <a:t>Digital Signatures</a:t>
            </a:r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7652B126-0E97-99D4-DF75-082E02E2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428" y="1671484"/>
            <a:ext cx="7592109" cy="3616796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F2412CA-429F-3318-EB2A-40879133C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188" y="1671484"/>
            <a:ext cx="4214812" cy="43449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Digest hash: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Unique to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Irreversible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Hashes are encrypted with Private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Verified by decryption with public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Data is not altered (hash)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Authentic (Key-pair)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5C794-E452-7285-5E2B-6910E3F76057}"/>
              </a:ext>
            </a:extLst>
          </p:cNvPr>
          <p:cNvSpPr txBox="1"/>
          <p:nvPr/>
        </p:nvSpPr>
        <p:spPr>
          <a:xfrm>
            <a:off x="4907523" y="6139190"/>
            <a:ext cx="6723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https://www.docusign.com/how-it-works/electronic-signature/digital-signature/digital-signature-faq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342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78A1E-80E9-4AC1-7003-35B301C5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User Database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C4F3A-5CCD-2815-ABDA-EB1FE0DE3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65540" y="1825625"/>
            <a:ext cx="4765676" cy="4351338"/>
          </a:xfrm>
        </p:spPr>
        <p:txBody>
          <a:bodyPr/>
          <a:lstStyle/>
          <a:p>
            <a:r>
              <a:rPr lang="en-US" dirty="0"/>
              <a:t>Private keys are encrypted with separate master key</a:t>
            </a:r>
          </a:p>
          <a:p>
            <a:r>
              <a:rPr lang="en-US" dirty="0"/>
              <a:t>Username, salt, and hashed password grant access to master key during signing</a:t>
            </a:r>
          </a:p>
          <a:p>
            <a:r>
              <a:rPr lang="en-US" dirty="0"/>
              <a:t>Decrypted Private Key used to sign</a:t>
            </a:r>
          </a:p>
          <a:p>
            <a:r>
              <a:rPr lang="en-US" dirty="0"/>
              <a:t>Signature Verified with public key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224EB97-6D47-8F62-A63E-D87E68328F07}"/>
              </a:ext>
            </a:extLst>
          </p:cNvPr>
          <p:cNvSpPr/>
          <p:nvPr/>
        </p:nvSpPr>
        <p:spPr>
          <a:xfrm>
            <a:off x="2941359" y="3513653"/>
            <a:ext cx="975281" cy="975281"/>
          </a:xfrm>
          <a:custGeom>
            <a:avLst/>
            <a:gdLst>
              <a:gd name="connsiteX0" fmla="*/ 0 w 975281"/>
              <a:gd name="connsiteY0" fmla="*/ 487641 h 975281"/>
              <a:gd name="connsiteX1" fmla="*/ 487641 w 975281"/>
              <a:gd name="connsiteY1" fmla="*/ 0 h 975281"/>
              <a:gd name="connsiteX2" fmla="*/ 975282 w 975281"/>
              <a:gd name="connsiteY2" fmla="*/ 487641 h 975281"/>
              <a:gd name="connsiteX3" fmla="*/ 487641 w 975281"/>
              <a:gd name="connsiteY3" fmla="*/ 975282 h 975281"/>
              <a:gd name="connsiteX4" fmla="*/ 0 w 975281"/>
              <a:gd name="connsiteY4" fmla="*/ 487641 h 97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281" h="975281">
                <a:moveTo>
                  <a:pt x="0" y="487641"/>
                </a:moveTo>
                <a:cubicBezTo>
                  <a:pt x="0" y="218324"/>
                  <a:pt x="218324" y="0"/>
                  <a:pt x="487641" y="0"/>
                </a:cubicBezTo>
                <a:cubicBezTo>
                  <a:pt x="756958" y="0"/>
                  <a:pt x="975282" y="218324"/>
                  <a:pt x="975282" y="487641"/>
                </a:cubicBezTo>
                <a:cubicBezTo>
                  <a:pt x="975282" y="756958"/>
                  <a:pt x="756958" y="975282"/>
                  <a:pt x="487641" y="975282"/>
                </a:cubicBezTo>
                <a:cubicBezTo>
                  <a:pt x="218324" y="975282"/>
                  <a:pt x="0" y="756958"/>
                  <a:pt x="0" y="4876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067" tIns="158067" rIns="158067" bIns="15806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User Database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99D5824-0F38-997B-2566-36724D386396}"/>
              </a:ext>
            </a:extLst>
          </p:cNvPr>
          <p:cNvSpPr/>
          <p:nvPr/>
        </p:nvSpPr>
        <p:spPr>
          <a:xfrm rot="16200000">
            <a:off x="3304557" y="3120102"/>
            <a:ext cx="248884" cy="331595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0" y="66319"/>
                </a:moveTo>
                <a:lnTo>
                  <a:pt x="124442" y="66319"/>
                </a:lnTo>
                <a:lnTo>
                  <a:pt x="124442" y="0"/>
                </a:lnTo>
                <a:lnTo>
                  <a:pt x="248884" y="165798"/>
                </a:lnTo>
                <a:lnTo>
                  <a:pt x="124442" y="331595"/>
                </a:lnTo>
                <a:lnTo>
                  <a:pt x="124442" y="265276"/>
                </a:lnTo>
                <a:lnTo>
                  <a:pt x="0" y="265276"/>
                </a:lnTo>
                <a:lnTo>
                  <a:pt x="0" y="6631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6319" rIns="74666" bIns="6631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6FE9306-D09C-BA50-3604-ACE59D1E25D9}"/>
              </a:ext>
            </a:extLst>
          </p:cNvPr>
          <p:cNvSpPr/>
          <p:nvPr/>
        </p:nvSpPr>
        <p:spPr>
          <a:xfrm>
            <a:off x="2823258" y="1832577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Username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0711D33-B0EB-33DE-2558-F8AEB352ABF8}"/>
              </a:ext>
            </a:extLst>
          </p:cNvPr>
          <p:cNvSpPr/>
          <p:nvPr/>
        </p:nvSpPr>
        <p:spPr>
          <a:xfrm rot="19800000">
            <a:off x="3924106" y="3477799"/>
            <a:ext cx="248884" cy="331595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0" y="66319"/>
                </a:moveTo>
                <a:lnTo>
                  <a:pt x="124442" y="66319"/>
                </a:lnTo>
                <a:lnTo>
                  <a:pt x="124442" y="0"/>
                </a:lnTo>
                <a:lnTo>
                  <a:pt x="248884" y="165798"/>
                </a:lnTo>
                <a:lnTo>
                  <a:pt x="124442" y="331595"/>
                </a:lnTo>
                <a:lnTo>
                  <a:pt x="124442" y="265276"/>
                </a:lnTo>
                <a:lnTo>
                  <a:pt x="0" y="265276"/>
                </a:lnTo>
                <a:lnTo>
                  <a:pt x="0" y="6631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288723"/>
              <a:satOff val="-3699"/>
              <a:lumOff val="-5922"/>
              <a:alphaOff val="0"/>
            </a:schemeClr>
          </a:fillRef>
          <a:effectRef idx="0">
            <a:schemeClr val="accent2">
              <a:hueOff val="1288723"/>
              <a:satOff val="-3699"/>
              <a:lumOff val="-5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6318" rIns="74664" bIns="6631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7BF836A-851A-81D5-3604-40D16ABEBF37}"/>
              </a:ext>
            </a:extLst>
          </p:cNvPr>
          <p:cNvSpPr/>
          <p:nvPr/>
        </p:nvSpPr>
        <p:spPr>
          <a:xfrm>
            <a:off x="4176834" y="2614065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288723"/>
              <a:satOff val="-3699"/>
              <a:lumOff val="-5922"/>
              <a:alphaOff val="0"/>
            </a:schemeClr>
          </a:fillRef>
          <a:effectRef idx="0">
            <a:schemeClr val="accent2">
              <a:hueOff val="1288723"/>
              <a:satOff val="-3699"/>
              <a:lumOff val="-5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Public Key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FF839-FCC4-03C0-40A2-957D6251DA2E}"/>
              </a:ext>
            </a:extLst>
          </p:cNvPr>
          <p:cNvSpPr/>
          <p:nvPr/>
        </p:nvSpPr>
        <p:spPr>
          <a:xfrm rot="1800000">
            <a:off x="3924106" y="4193192"/>
            <a:ext cx="248884" cy="331595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0" y="66319"/>
                </a:moveTo>
                <a:lnTo>
                  <a:pt x="124442" y="66319"/>
                </a:lnTo>
                <a:lnTo>
                  <a:pt x="124442" y="0"/>
                </a:lnTo>
                <a:lnTo>
                  <a:pt x="248884" y="165798"/>
                </a:lnTo>
                <a:lnTo>
                  <a:pt x="124442" y="331595"/>
                </a:lnTo>
                <a:lnTo>
                  <a:pt x="124442" y="265276"/>
                </a:lnTo>
                <a:lnTo>
                  <a:pt x="0" y="265276"/>
                </a:lnTo>
                <a:lnTo>
                  <a:pt x="0" y="6631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577445"/>
              <a:satOff val="-7397"/>
              <a:lumOff val="-11844"/>
              <a:alphaOff val="0"/>
            </a:schemeClr>
          </a:fillRef>
          <a:effectRef idx="0">
            <a:schemeClr val="accent2">
              <a:hueOff val="2577445"/>
              <a:satOff val="-7397"/>
              <a:lumOff val="-11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6318" rIns="74664" bIns="6631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8159FD8-BC1F-81DB-2EE6-026666486848}"/>
              </a:ext>
            </a:extLst>
          </p:cNvPr>
          <p:cNvSpPr/>
          <p:nvPr/>
        </p:nvSpPr>
        <p:spPr>
          <a:xfrm>
            <a:off x="4176834" y="4177039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577445"/>
              <a:satOff val="-7397"/>
              <a:lumOff val="-11844"/>
              <a:alphaOff val="0"/>
            </a:schemeClr>
          </a:fillRef>
          <a:effectRef idx="0">
            <a:schemeClr val="accent2">
              <a:hueOff val="2577445"/>
              <a:satOff val="-7397"/>
              <a:lumOff val="-11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Signature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E711405-CDE6-7FDC-B930-72BD1CAB0C68}"/>
              </a:ext>
            </a:extLst>
          </p:cNvPr>
          <p:cNvSpPr/>
          <p:nvPr/>
        </p:nvSpPr>
        <p:spPr>
          <a:xfrm rot="5400000">
            <a:off x="3304557" y="4550889"/>
            <a:ext cx="248884" cy="331595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0" y="66319"/>
                </a:moveTo>
                <a:lnTo>
                  <a:pt x="124442" y="66319"/>
                </a:lnTo>
                <a:lnTo>
                  <a:pt x="124442" y="0"/>
                </a:lnTo>
                <a:lnTo>
                  <a:pt x="248884" y="165798"/>
                </a:lnTo>
                <a:lnTo>
                  <a:pt x="124442" y="331595"/>
                </a:lnTo>
                <a:lnTo>
                  <a:pt x="124442" y="265276"/>
                </a:lnTo>
                <a:lnTo>
                  <a:pt x="0" y="265276"/>
                </a:lnTo>
                <a:lnTo>
                  <a:pt x="0" y="6631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866169"/>
              <a:satOff val="-11096"/>
              <a:lumOff val="-17765"/>
              <a:alphaOff val="0"/>
            </a:schemeClr>
          </a:fillRef>
          <a:effectRef idx="0">
            <a:schemeClr val="accent2">
              <a:hueOff val="3866169"/>
              <a:satOff val="-11096"/>
              <a:lumOff val="-17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66318" rIns="74664" bIns="6632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380EAA7-1DE8-DB5E-8AAA-107E0806ADD7}"/>
              </a:ext>
            </a:extLst>
          </p:cNvPr>
          <p:cNvSpPr/>
          <p:nvPr/>
        </p:nvSpPr>
        <p:spPr>
          <a:xfrm>
            <a:off x="2823258" y="4958527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  <a:solidFill>
            <a:srgbClr val="6BA31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866169"/>
              <a:satOff val="-11096"/>
              <a:lumOff val="-17765"/>
              <a:alphaOff val="0"/>
            </a:schemeClr>
          </a:fillRef>
          <a:effectRef idx="0">
            <a:schemeClr val="accent2">
              <a:hueOff val="3866169"/>
              <a:satOff val="-11096"/>
              <a:lumOff val="-17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Private keys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300A88E-C84D-852E-FAAA-B21C07C8CAF3}"/>
              </a:ext>
            </a:extLst>
          </p:cNvPr>
          <p:cNvSpPr/>
          <p:nvPr/>
        </p:nvSpPr>
        <p:spPr>
          <a:xfrm rot="19800000">
            <a:off x="2685009" y="4193191"/>
            <a:ext cx="248885" cy="331596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248884" y="265276"/>
                </a:moveTo>
                <a:lnTo>
                  <a:pt x="124442" y="265276"/>
                </a:lnTo>
                <a:lnTo>
                  <a:pt x="124442" y="331595"/>
                </a:lnTo>
                <a:lnTo>
                  <a:pt x="0" y="165797"/>
                </a:lnTo>
                <a:lnTo>
                  <a:pt x="124442" y="0"/>
                </a:lnTo>
                <a:lnTo>
                  <a:pt x="124442" y="66319"/>
                </a:lnTo>
                <a:lnTo>
                  <a:pt x="248884" y="66319"/>
                </a:lnTo>
                <a:lnTo>
                  <a:pt x="248884" y="2652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154891"/>
              <a:satOff val="-14794"/>
              <a:lumOff val="-23687"/>
              <a:alphaOff val="0"/>
            </a:schemeClr>
          </a:fillRef>
          <a:effectRef idx="0">
            <a:schemeClr val="accent2">
              <a:hueOff val="5154891"/>
              <a:satOff val="-14794"/>
              <a:lumOff val="-23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64" tIns="66319" rIns="1" bIns="6631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6EE514E-CC7E-1B7D-9C36-E7F5065796F2}"/>
              </a:ext>
            </a:extLst>
          </p:cNvPr>
          <p:cNvSpPr/>
          <p:nvPr/>
        </p:nvSpPr>
        <p:spPr>
          <a:xfrm>
            <a:off x="1469682" y="4177039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154891"/>
              <a:satOff val="-14794"/>
              <a:lumOff val="-23687"/>
              <a:alphaOff val="0"/>
            </a:schemeClr>
          </a:fillRef>
          <a:effectRef idx="0">
            <a:schemeClr val="accent2">
              <a:hueOff val="5154891"/>
              <a:satOff val="-14794"/>
              <a:lumOff val="-23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Random Salt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E03D7FD-B0DD-6D9F-7235-6F1EF3B2D864}"/>
              </a:ext>
            </a:extLst>
          </p:cNvPr>
          <p:cNvSpPr/>
          <p:nvPr/>
        </p:nvSpPr>
        <p:spPr>
          <a:xfrm rot="1800000">
            <a:off x="2685009" y="3477798"/>
            <a:ext cx="248885" cy="331596"/>
          </a:xfrm>
          <a:custGeom>
            <a:avLst/>
            <a:gdLst>
              <a:gd name="connsiteX0" fmla="*/ 0 w 248884"/>
              <a:gd name="connsiteY0" fmla="*/ 66319 h 331595"/>
              <a:gd name="connsiteX1" fmla="*/ 124442 w 248884"/>
              <a:gd name="connsiteY1" fmla="*/ 66319 h 331595"/>
              <a:gd name="connsiteX2" fmla="*/ 124442 w 248884"/>
              <a:gd name="connsiteY2" fmla="*/ 0 h 331595"/>
              <a:gd name="connsiteX3" fmla="*/ 248884 w 248884"/>
              <a:gd name="connsiteY3" fmla="*/ 165798 h 331595"/>
              <a:gd name="connsiteX4" fmla="*/ 124442 w 248884"/>
              <a:gd name="connsiteY4" fmla="*/ 331595 h 331595"/>
              <a:gd name="connsiteX5" fmla="*/ 124442 w 248884"/>
              <a:gd name="connsiteY5" fmla="*/ 265276 h 331595"/>
              <a:gd name="connsiteX6" fmla="*/ 0 w 248884"/>
              <a:gd name="connsiteY6" fmla="*/ 265276 h 331595"/>
              <a:gd name="connsiteX7" fmla="*/ 0 w 248884"/>
              <a:gd name="connsiteY7" fmla="*/ 66319 h 3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884" h="331595">
                <a:moveTo>
                  <a:pt x="248884" y="265276"/>
                </a:moveTo>
                <a:lnTo>
                  <a:pt x="124442" y="265276"/>
                </a:lnTo>
                <a:lnTo>
                  <a:pt x="124442" y="331595"/>
                </a:lnTo>
                <a:lnTo>
                  <a:pt x="0" y="165797"/>
                </a:lnTo>
                <a:lnTo>
                  <a:pt x="124442" y="0"/>
                </a:lnTo>
                <a:lnTo>
                  <a:pt x="124442" y="66319"/>
                </a:lnTo>
                <a:lnTo>
                  <a:pt x="248884" y="66319"/>
                </a:lnTo>
                <a:lnTo>
                  <a:pt x="248884" y="26527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6443614"/>
              <a:satOff val="-18493"/>
              <a:lumOff val="-29609"/>
              <a:alphaOff val="0"/>
            </a:schemeClr>
          </a:fillRef>
          <a:effectRef idx="0">
            <a:schemeClr val="accent2">
              <a:hueOff val="6443614"/>
              <a:satOff val="-18493"/>
              <a:lumOff val="-296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64" tIns="66319" rIns="1" bIns="66319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2706FF2-2655-CF6F-B7C7-B6CB07373D06}"/>
              </a:ext>
            </a:extLst>
          </p:cNvPr>
          <p:cNvSpPr/>
          <p:nvPr/>
        </p:nvSpPr>
        <p:spPr>
          <a:xfrm>
            <a:off x="1469682" y="2614065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6443614"/>
              <a:satOff val="-18493"/>
              <a:lumOff val="-29609"/>
              <a:alphaOff val="0"/>
            </a:schemeClr>
          </a:fillRef>
          <a:effectRef idx="0">
            <a:schemeClr val="accent2">
              <a:hueOff val="6443614"/>
              <a:satOff val="-18493"/>
              <a:lumOff val="-296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Hashed Password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42C41C4-489A-8555-C83C-F590B052CE1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887538" y="6176963"/>
            <a:ext cx="1371228" cy="193686"/>
          </a:xfrm>
          <a:prstGeom prst="bentConnector3">
            <a:avLst>
              <a:gd name="adj1" fmla="val 100049"/>
            </a:avLst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Key with solid fill">
            <a:extLst>
              <a:ext uri="{FF2B5EF4-FFF2-40B4-BE49-F238E27FC236}">
                <a16:creationId xmlns:a16="http://schemas.microsoft.com/office/drawing/2014/main" id="{0D7C8A89-CF72-DAFB-103E-D31F50B3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876" y="5561818"/>
            <a:ext cx="1617662" cy="16176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C367DB-EBDC-DF6F-81E4-6C75806147AC}"/>
              </a:ext>
            </a:extLst>
          </p:cNvPr>
          <p:cNvSpPr/>
          <p:nvPr/>
        </p:nvSpPr>
        <p:spPr>
          <a:xfrm>
            <a:off x="820494" y="6130135"/>
            <a:ext cx="8746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9D125EF-A8F0-5AC2-B291-338CA19DCFA1}"/>
              </a:ext>
            </a:extLst>
          </p:cNvPr>
          <p:cNvCxnSpPr>
            <a:cxnSpLocks/>
          </p:cNvCxnSpPr>
          <p:nvPr/>
        </p:nvCxnSpPr>
        <p:spPr>
          <a:xfrm rot="5400000">
            <a:off x="12001" y="3161361"/>
            <a:ext cx="3320069" cy="1972470"/>
          </a:xfrm>
          <a:prstGeom prst="bentConnector3">
            <a:avLst>
              <a:gd name="adj1" fmla="val -641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FDD649-CC76-1313-E73E-52EBBFB59EDA}"/>
              </a:ext>
            </a:extLst>
          </p:cNvPr>
          <p:cNvCxnSpPr/>
          <p:nvPr/>
        </p:nvCxnSpPr>
        <p:spPr>
          <a:xfrm flipH="1">
            <a:off x="685800" y="3234813"/>
            <a:ext cx="65138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86B15-9068-E75A-CBAA-36632036C2FC}"/>
              </a:ext>
            </a:extLst>
          </p:cNvPr>
          <p:cNvCxnSpPr/>
          <p:nvPr/>
        </p:nvCxnSpPr>
        <p:spPr>
          <a:xfrm flipH="1">
            <a:off x="685800" y="4798142"/>
            <a:ext cx="65138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9E76BA1-B073-976A-0D74-8A5B1B93E0ED}"/>
              </a:ext>
            </a:extLst>
          </p:cNvPr>
          <p:cNvSpPr/>
          <p:nvPr/>
        </p:nvSpPr>
        <p:spPr>
          <a:xfrm>
            <a:off x="176981" y="5900446"/>
            <a:ext cx="1710557" cy="95755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AF6C9A-853C-0BA8-4687-4BC29983BA03}"/>
              </a:ext>
            </a:extLst>
          </p:cNvPr>
          <p:cNvSpPr txBox="1"/>
          <p:nvPr/>
        </p:nvSpPr>
        <p:spPr>
          <a:xfrm>
            <a:off x="717910" y="5562469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KMS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ACFAEE5-ECF5-826F-E827-98668C820EB8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4121226" y="4782780"/>
            <a:ext cx="1267090" cy="779039"/>
          </a:xfrm>
          <a:prstGeom prst="bentConnector3">
            <a:avLst>
              <a:gd name="adj1" fmla="val 118041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46F19769-12A1-4A55-B91D-76C074ABA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097" y="1574007"/>
            <a:ext cx="914400" cy="914400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A69E650-FFA5-F7EA-F2F4-F5D0C414A103}"/>
              </a:ext>
            </a:extLst>
          </p:cNvPr>
          <p:cNvCxnSpPr>
            <a:cxnSpLocks/>
          </p:cNvCxnSpPr>
          <p:nvPr/>
        </p:nvCxnSpPr>
        <p:spPr>
          <a:xfrm flipV="1">
            <a:off x="1896827" y="6176963"/>
            <a:ext cx="1730988" cy="373360"/>
          </a:xfrm>
          <a:prstGeom prst="bentConnector3">
            <a:avLst>
              <a:gd name="adj1" fmla="val 100072"/>
            </a:avLst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ECBBCA3-4327-9693-703C-559A94AD3A00}"/>
              </a:ext>
            </a:extLst>
          </p:cNvPr>
          <p:cNvSpPr txBox="1"/>
          <p:nvPr/>
        </p:nvSpPr>
        <p:spPr>
          <a:xfrm>
            <a:off x="2187279" y="6135306"/>
            <a:ext cx="693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Encrypt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ABE1E2-E5AD-EB99-CE32-608BA74D3041}"/>
              </a:ext>
            </a:extLst>
          </p:cNvPr>
          <p:cNvSpPr txBox="1"/>
          <p:nvPr/>
        </p:nvSpPr>
        <p:spPr>
          <a:xfrm>
            <a:off x="2415559" y="6539721"/>
            <a:ext cx="711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Decrypt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4E2E065-39DB-F959-9DFF-FFE67CE0AAD2}"/>
              </a:ext>
            </a:extLst>
          </p:cNvPr>
          <p:cNvSpPr/>
          <p:nvPr/>
        </p:nvSpPr>
        <p:spPr>
          <a:xfrm>
            <a:off x="2823258" y="4951573"/>
            <a:ext cx="1211482" cy="1211482"/>
          </a:xfrm>
          <a:custGeom>
            <a:avLst/>
            <a:gdLst>
              <a:gd name="connsiteX0" fmla="*/ 0 w 1211482"/>
              <a:gd name="connsiteY0" fmla="*/ 605741 h 1211482"/>
              <a:gd name="connsiteX1" fmla="*/ 605741 w 1211482"/>
              <a:gd name="connsiteY1" fmla="*/ 0 h 1211482"/>
              <a:gd name="connsiteX2" fmla="*/ 1211482 w 1211482"/>
              <a:gd name="connsiteY2" fmla="*/ 605741 h 1211482"/>
              <a:gd name="connsiteX3" fmla="*/ 605741 w 1211482"/>
              <a:gd name="connsiteY3" fmla="*/ 1211482 h 1211482"/>
              <a:gd name="connsiteX4" fmla="*/ 0 w 1211482"/>
              <a:gd name="connsiteY4" fmla="*/ 605741 h 121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482" h="1211482">
                <a:moveTo>
                  <a:pt x="0" y="605741"/>
                </a:moveTo>
                <a:cubicBezTo>
                  <a:pt x="0" y="271199"/>
                  <a:pt x="271199" y="0"/>
                  <a:pt x="605741" y="0"/>
                </a:cubicBezTo>
                <a:cubicBezTo>
                  <a:pt x="940283" y="0"/>
                  <a:pt x="1211482" y="271199"/>
                  <a:pt x="1211482" y="605741"/>
                </a:cubicBezTo>
                <a:cubicBezTo>
                  <a:pt x="1211482" y="940283"/>
                  <a:pt x="940283" y="1211482"/>
                  <a:pt x="605741" y="1211482"/>
                </a:cubicBezTo>
                <a:cubicBezTo>
                  <a:pt x="271199" y="1211482"/>
                  <a:pt x="0" y="940283"/>
                  <a:pt x="0" y="605741"/>
                </a:cubicBezTo>
                <a:close/>
              </a:path>
            </a:pathLst>
          </a:custGeom>
          <a:solidFill>
            <a:srgbClr val="6BA31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866169"/>
              <a:satOff val="-11096"/>
              <a:lumOff val="-17765"/>
              <a:alphaOff val="0"/>
            </a:schemeClr>
          </a:fillRef>
          <a:effectRef idx="0">
            <a:schemeClr val="accent2">
              <a:hueOff val="3866169"/>
              <a:satOff val="-11096"/>
              <a:lumOff val="-17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7" tIns="192657" rIns="192657" bIns="19265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/>
              <a:t>Private keys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04D638-955A-F528-0189-C9184F1C3829}"/>
              </a:ext>
            </a:extLst>
          </p:cNvPr>
          <p:cNvSpPr txBox="1"/>
          <p:nvPr/>
        </p:nvSpPr>
        <p:spPr>
          <a:xfrm>
            <a:off x="4581114" y="5530632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Sign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9EB8C18-1DF1-2227-55C0-0850D2379B61}"/>
              </a:ext>
            </a:extLst>
          </p:cNvPr>
          <p:cNvCxnSpPr>
            <a:cxnSpLocks/>
            <a:stCxn id="72" idx="2"/>
          </p:cNvCxnSpPr>
          <p:nvPr/>
        </p:nvCxnSpPr>
        <p:spPr>
          <a:xfrm flipV="1">
            <a:off x="5388316" y="2487561"/>
            <a:ext cx="435286" cy="229521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F6D0094-94D4-E1B4-B50D-1376AAF68C7F}"/>
              </a:ext>
            </a:extLst>
          </p:cNvPr>
          <p:cNvCxnSpPr>
            <a:cxnSpLocks/>
          </p:cNvCxnSpPr>
          <p:nvPr/>
        </p:nvCxnSpPr>
        <p:spPr>
          <a:xfrm>
            <a:off x="5388316" y="3234813"/>
            <a:ext cx="43528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63" grpId="0"/>
      <p:bldP spid="64" grpId="0"/>
      <p:bldP spid="79" grpId="0" animBg="1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1AAD599E-65B5-67DF-6170-C98DF410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1" y="493117"/>
            <a:ext cx="6180446" cy="57941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Registration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Program opens in a locked state</a:t>
            </a:r>
          </a:p>
          <a:p>
            <a:pPr lvl="1"/>
            <a:r>
              <a:rPr lang="en-US" sz="2000"/>
              <a:t>Login</a:t>
            </a:r>
          </a:p>
          <a:p>
            <a:pPr lvl="1"/>
            <a:r>
              <a:rPr lang="en-US" sz="2000"/>
              <a:t>New User</a:t>
            </a:r>
          </a:p>
          <a:p>
            <a:pPr lvl="1"/>
            <a:r>
              <a:rPr lang="en-US" sz="2000"/>
              <a:t>Exit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35" name="Content Placeholder 34" descr="A screenshot of a phone&#10;&#10;Description automatically generated">
            <a:extLst>
              <a:ext uri="{FF2B5EF4-FFF2-40B4-BE49-F238E27FC236}">
                <a16:creationId xmlns:a16="http://schemas.microsoft.com/office/drawing/2014/main" id="{328E2660-9951-27CE-268A-A45C932AC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36" y="1398140"/>
            <a:ext cx="1184238" cy="2227974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E8689C4B-24DE-FD6D-AB26-CE63B25A8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84" y="1899669"/>
            <a:ext cx="3325118" cy="2631468"/>
          </a:xfrm>
          <a:prstGeom prst="rect">
            <a:avLst/>
          </a:prstGeom>
        </p:spPr>
      </p:pic>
      <p:pic>
        <p:nvPicPr>
          <p:cNvPr id="43" name="Picture 4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B729ED8A-10EA-0CE8-04C2-83AEE9CBD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16" y="2596142"/>
            <a:ext cx="3325118" cy="18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2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1AAD599E-65B5-67DF-6170-C98DF410F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1" y="493117"/>
            <a:ext cx="6180446" cy="57941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901C9B-4E8D-E78F-AA95-3089E6BE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33B51-8FE7-6BBC-777D-65CFFBE21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Program opens in a locked state</a:t>
            </a:r>
          </a:p>
          <a:p>
            <a:pPr lvl="1"/>
            <a:r>
              <a:rPr lang="en-US" sz="2000"/>
              <a:t>Login</a:t>
            </a:r>
          </a:p>
          <a:p>
            <a:pPr lvl="1"/>
            <a:r>
              <a:rPr lang="en-US" sz="2000"/>
              <a:t>New User</a:t>
            </a:r>
          </a:p>
          <a:p>
            <a:pPr lvl="1"/>
            <a:r>
              <a:rPr lang="en-US" sz="2000"/>
              <a:t>Exit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35" name="Content Placeholder 34" descr="A screenshot of a phone&#10;&#10;Description automatically generated">
            <a:extLst>
              <a:ext uri="{FF2B5EF4-FFF2-40B4-BE49-F238E27FC236}">
                <a16:creationId xmlns:a16="http://schemas.microsoft.com/office/drawing/2014/main" id="{328E2660-9951-27CE-268A-A45C932AC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36" y="1398140"/>
            <a:ext cx="1184238" cy="2227974"/>
          </a:xfrm>
          <a:prstGeom prst="rect">
            <a:avLst/>
          </a:prstGeom>
        </p:spPr>
      </p:pic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13E751B-8637-51F7-0C1D-CBA7AAFC9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55" y="1778028"/>
            <a:ext cx="2876951" cy="27531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8D7148-0400-9D4A-2470-9E1135A01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105" y="4245617"/>
            <a:ext cx="954538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</TotalTime>
  <Words>537</Words>
  <Application>Microsoft Office PowerPoint</Application>
  <PresentationFormat>Widescreen</PresentationFormat>
  <Paragraphs>175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 Theme</vt:lpstr>
      <vt:lpstr>Customizable Tools for Regulated Work</vt:lpstr>
      <vt:lpstr>The problem with commercial software….</vt:lpstr>
      <vt:lpstr>“Do not try to do everything.  Do one thing well” – Steve Jobs</vt:lpstr>
      <vt:lpstr>CRF Part 11</vt:lpstr>
      <vt:lpstr>Cryptography Basics</vt:lpstr>
      <vt:lpstr>Digital Signatures</vt:lpstr>
      <vt:lpstr>User Database Structure</vt:lpstr>
      <vt:lpstr>User Registration</vt:lpstr>
      <vt:lpstr>Login</vt:lpstr>
      <vt:lpstr>Create New</vt:lpstr>
      <vt:lpstr>Import Images</vt:lpstr>
      <vt:lpstr>Analye</vt:lpstr>
      <vt:lpstr>Toggle Views</vt:lpstr>
      <vt:lpstr>Results</vt:lpstr>
      <vt:lpstr>Audit</vt:lpstr>
      <vt:lpstr>Signing</vt:lpstr>
      <vt:lpstr>Additional Features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Jeffrey Plume</dc:creator>
  <cp:lastModifiedBy>Jeffrey Plume</cp:lastModifiedBy>
  <cp:revision>1</cp:revision>
  <dcterms:created xsi:type="dcterms:W3CDTF">2024-08-31T22:28:36Z</dcterms:created>
  <dcterms:modified xsi:type="dcterms:W3CDTF">2024-09-02T17:03:07Z</dcterms:modified>
</cp:coreProperties>
</file>